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64" r:id="rId3"/>
    <p:sldId id="272" r:id="rId4"/>
    <p:sldId id="273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75" r:id="rId13"/>
    <p:sldId id="277" r:id="rId14"/>
    <p:sldId id="274" r:id="rId15"/>
    <p:sldId id="278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F8D67D5-3E6A-49F1-919B-001E859C3A34}">
  <a:tblStyle styleId="{8F8D67D5-3E6A-49F1-919B-001E859C3A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43"/>
  </p:normalViewPr>
  <p:slideViewPr>
    <p:cSldViewPr snapToGrid="0">
      <p:cViewPr varScale="1">
        <p:scale>
          <a:sx n="154" d="100"/>
          <a:sy n="154" d="100"/>
        </p:scale>
        <p:origin x="58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996376095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996376095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996376095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996376095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9963760957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9963760957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9963760957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9963760957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9963760957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9963760957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9963760957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9963760957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963760957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963760957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11/10/23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613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hyperlink" Target="https://ips.gointerop.com/fhir/Patient/$summary?identifier=BR/FU967687&amp;language=en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RACSEL LACPASS</a:t>
            </a:r>
            <a:endParaRPr dirty="0"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 dirty="0" err="1">
                <a:solidFill>
                  <a:schemeClr val="dk1"/>
                </a:solidFill>
              </a:rPr>
              <a:t>Conectatona</a:t>
            </a:r>
            <a:r>
              <a:rPr lang="en" sz="5200" dirty="0">
                <a:solidFill>
                  <a:schemeClr val="dk1"/>
                </a:solidFill>
              </a:rPr>
              <a:t> 2023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381C89-53B9-33C7-CCD2-59C7FF4E3E6C}"/>
              </a:ext>
            </a:extLst>
          </p:cNvPr>
          <p:cNvSpPr txBox="1"/>
          <p:nvPr/>
        </p:nvSpPr>
        <p:spPr>
          <a:xfrm>
            <a:off x="2751513" y="4398925"/>
            <a:ext cx="28216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Reunião PC Novembro 10, 2023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Avaliação</a:t>
            </a: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86"/>
            <a:ext cx="9144000" cy="3960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Conclusão</a:t>
            </a:r>
            <a:endParaRPr/>
          </a:p>
        </p:txBody>
      </p:sp>
      <p:graphicFrame>
        <p:nvGraphicFramePr>
          <p:cNvPr id="104" name="Google Shape;104;p20"/>
          <p:cNvGraphicFramePr/>
          <p:nvPr/>
        </p:nvGraphicFramePr>
        <p:xfrm>
          <a:off x="183600" y="985275"/>
          <a:ext cx="8648700" cy="4177889"/>
        </p:xfrm>
        <a:graphic>
          <a:graphicData uri="http://schemas.openxmlformats.org/drawingml/2006/table">
            <a:tbl>
              <a:tblPr>
                <a:noFill/>
                <a:tableStyleId>{8F8D67D5-3E6A-49F1-919B-001E859C3A34}</a:tableStyleId>
              </a:tblPr>
              <a:tblGrid>
                <a:gridCol w="4324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4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6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300" b="1">
                          <a:solidFill>
                            <a:schemeClr val="lt1"/>
                          </a:solidFill>
                        </a:rPr>
                        <a:t>Atividade</a:t>
                      </a:r>
                      <a:endParaRPr sz="13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9900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300" b="1">
                          <a:solidFill>
                            <a:schemeClr val="lt1"/>
                          </a:solidFill>
                        </a:rPr>
                        <a:t>Status</a:t>
                      </a:r>
                      <a:endParaRPr sz="400"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99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6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2"/>
                          </a:solidFill>
                        </a:rPr>
                        <a:t>Organização cadastrada</a:t>
                      </a:r>
                      <a:endParaRPr sz="1100"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38761D"/>
                          </a:solidFill>
                        </a:rPr>
                        <a:t>Concluída</a:t>
                      </a:r>
                      <a:endParaRPr sz="1100" b="1">
                        <a:solidFill>
                          <a:srgbClr val="38761D"/>
                        </a:solidFill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14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2"/>
                          </a:solidFill>
                        </a:rPr>
                        <a:t>Sistema cadastrado</a:t>
                      </a:r>
                      <a:endParaRPr sz="400"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rgbClr val="38761D"/>
                          </a:solidFill>
                        </a:rPr>
                        <a:t>Concluída</a:t>
                      </a:r>
                      <a:endParaRPr sz="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6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2"/>
                          </a:solidFill>
                        </a:rPr>
                        <a:t>Participantes cadastrados</a:t>
                      </a:r>
                      <a:endParaRPr sz="1100"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rgbClr val="38761D"/>
                          </a:solidFill>
                        </a:rPr>
                        <a:t>Concluída</a:t>
                      </a:r>
                      <a:endParaRPr sz="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7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100" b="1">
                          <a:solidFill>
                            <a:schemeClr val="dk2"/>
                          </a:solidFill>
                        </a:rPr>
                        <a:t>Testes de preparação realizados</a:t>
                      </a:r>
                      <a:endParaRPr sz="400"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rgbClr val="38761D"/>
                          </a:solidFill>
                        </a:rPr>
                        <a:t>Concluída</a:t>
                      </a:r>
                      <a:endParaRPr sz="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26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chemeClr val="dk2"/>
                          </a:solidFill>
                        </a:rPr>
                        <a:t>Testes de conectividade realizados</a:t>
                      </a:r>
                      <a:endParaRPr sz="4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rgbClr val="38761D"/>
                          </a:solidFill>
                        </a:rPr>
                        <a:t>Concluída</a:t>
                      </a:r>
                      <a:endParaRPr sz="4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56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chemeClr val="dk2"/>
                          </a:solidFill>
                        </a:rPr>
                        <a:t>Criação dos casos de uso</a:t>
                      </a:r>
                      <a:endParaRPr sz="1100" b="1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rgbClr val="FF0000"/>
                          </a:solidFill>
                        </a:rPr>
                        <a:t>Pendente</a:t>
                      </a:r>
                      <a:endParaRPr sz="400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561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chemeClr val="dk2"/>
                          </a:solidFill>
                        </a:rPr>
                        <a:t>Interoperar sumários com 12 países ITI-65, ITI-66, ITI-67 e ITI-68</a:t>
                      </a:r>
                      <a:endParaRPr sz="1100" b="1"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b="1">
                          <a:solidFill>
                            <a:srgbClr val="FF0000"/>
                          </a:solidFill>
                        </a:rPr>
                        <a:t>Pendente</a:t>
                      </a:r>
                      <a:endParaRPr sz="1100" b="1">
                        <a:solidFill>
                          <a:srgbClr val="FF0000"/>
                        </a:solidFill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D65CB9E-52D6-1F0C-A326-3732C644AF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BR" dirty="0"/>
              <a:t>Indicadores Projeto IPS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08C2137-36E1-294A-E631-38D5F7794F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6083569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0168D2D-1366-1C2D-11A4-4E44020AD8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5751680"/>
              </p:ext>
            </p:extLst>
          </p:nvPr>
        </p:nvGraphicFramePr>
        <p:xfrm>
          <a:off x="311150" y="601346"/>
          <a:ext cx="8521700" cy="3636276"/>
        </p:xfrm>
        <a:graphic>
          <a:graphicData uri="http://schemas.openxmlformats.org/drawingml/2006/table">
            <a:tbl>
              <a:tblPr>
                <a:tableStyleId>{8F8D67D5-3E6A-49F1-919B-001E859C3A34}</a:tableStyleId>
              </a:tblPr>
              <a:tblGrid>
                <a:gridCol w="547419">
                  <a:extLst>
                    <a:ext uri="{9D8B030D-6E8A-4147-A177-3AD203B41FA5}">
                      <a16:colId xmlns:a16="http://schemas.microsoft.com/office/drawing/2014/main" val="1397432802"/>
                    </a:ext>
                  </a:extLst>
                </a:gridCol>
                <a:gridCol w="1820536">
                  <a:extLst>
                    <a:ext uri="{9D8B030D-6E8A-4147-A177-3AD203B41FA5}">
                      <a16:colId xmlns:a16="http://schemas.microsoft.com/office/drawing/2014/main" val="2934761614"/>
                    </a:ext>
                  </a:extLst>
                </a:gridCol>
                <a:gridCol w="547419">
                  <a:extLst>
                    <a:ext uri="{9D8B030D-6E8A-4147-A177-3AD203B41FA5}">
                      <a16:colId xmlns:a16="http://schemas.microsoft.com/office/drawing/2014/main" val="1182401974"/>
                    </a:ext>
                  </a:extLst>
                </a:gridCol>
                <a:gridCol w="788619">
                  <a:extLst>
                    <a:ext uri="{9D8B030D-6E8A-4147-A177-3AD203B41FA5}">
                      <a16:colId xmlns:a16="http://schemas.microsoft.com/office/drawing/2014/main" val="1787262895"/>
                    </a:ext>
                  </a:extLst>
                </a:gridCol>
                <a:gridCol w="864125">
                  <a:extLst>
                    <a:ext uri="{9D8B030D-6E8A-4147-A177-3AD203B41FA5}">
                      <a16:colId xmlns:a16="http://schemas.microsoft.com/office/drawing/2014/main" val="1116541182"/>
                    </a:ext>
                  </a:extLst>
                </a:gridCol>
                <a:gridCol w="864125">
                  <a:extLst>
                    <a:ext uri="{9D8B030D-6E8A-4147-A177-3AD203B41FA5}">
                      <a16:colId xmlns:a16="http://schemas.microsoft.com/office/drawing/2014/main" val="3609592938"/>
                    </a:ext>
                  </a:extLst>
                </a:gridCol>
                <a:gridCol w="899781">
                  <a:extLst>
                    <a:ext uri="{9D8B030D-6E8A-4147-A177-3AD203B41FA5}">
                      <a16:colId xmlns:a16="http://schemas.microsoft.com/office/drawing/2014/main" val="1331598130"/>
                    </a:ext>
                  </a:extLst>
                </a:gridCol>
                <a:gridCol w="547419">
                  <a:extLst>
                    <a:ext uri="{9D8B030D-6E8A-4147-A177-3AD203B41FA5}">
                      <a16:colId xmlns:a16="http://schemas.microsoft.com/office/drawing/2014/main" val="397676454"/>
                    </a:ext>
                  </a:extLst>
                </a:gridCol>
                <a:gridCol w="547419">
                  <a:extLst>
                    <a:ext uri="{9D8B030D-6E8A-4147-A177-3AD203B41FA5}">
                      <a16:colId xmlns:a16="http://schemas.microsoft.com/office/drawing/2014/main" val="2998632057"/>
                    </a:ext>
                  </a:extLst>
                </a:gridCol>
                <a:gridCol w="547419">
                  <a:extLst>
                    <a:ext uri="{9D8B030D-6E8A-4147-A177-3AD203B41FA5}">
                      <a16:colId xmlns:a16="http://schemas.microsoft.com/office/drawing/2014/main" val="1571818088"/>
                    </a:ext>
                  </a:extLst>
                </a:gridCol>
                <a:gridCol w="547419">
                  <a:extLst>
                    <a:ext uri="{9D8B030D-6E8A-4147-A177-3AD203B41FA5}">
                      <a16:colId xmlns:a16="http://schemas.microsoft.com/office/drawing/2014/main" val="1144864338"/>
                    </a:ext>
                  </a:extLst>
                </a:gridCol>
              </a:tblGrid>
              <a:tr h="235313"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 err="1">
                          <a:effectLst/>
                        </a:rPr>
                        <a:t>Indicadores</a:t>
                      </a:r>
                      <a:r>
                        <a:rPr lang="en-US" sz="1200" u="none" strike="noStrike" dirty="0">
                          <a:effectLst/>
                        </a:rPr>
                        <a:t> de </a:t>
                      </a:r>
                      <a:r>
                        <a:rPr lang="en-US" sz="1200" u="none" strike="noStrike" dirty="0" err="1">
                          <a:effectLst/>
                        </a:rPr>
                        <a:t>resultado</a:t>
                      </a:r>
                      <a:r>
                        <a:rPr lang="en-US" sz="1200" u="none" strike="noStrike" dirty="0">
                          <a:effectLst/>
                        </a:rPr>
                        <a:t> do </a:t>
                      </a:r>
                      <a:r>
                        <a:rPr lang="en-US" sz="1200" u="none" strike="noStrike" dirty="0" err="1">
                          <a:effectLst/>
                        </a:rPr>
                        <a:t>projeto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BR" sz="800" u="none" strike="noStrike">
                          <a:effectLst/>
                        </a:rPr>
                        <a:t> </a:t>
                      </a:r>
                      <a:endParaRPr lang="en-BR" sz="800" b="0" i="0" u="none" strike="noStrike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BR" sz="800" u="none" strike="noStrike">
                          <a:effectLst/>
                        </a:rPr>
                        <a:t> </a:t>
                      </a:r>
                      <a:endParaRPr lang="en-BR" sz="800" b="0" i="0" u="none" strike="noStrike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BR" sz="800" u="none" strike="noStrike">
                          <a:effectLst/>
                        </a:rPr>
                        <a:t> </a:t>
                      </a:r>
                      <a:endParaRPr lang="en-BR" sz="800" b="0" i="0" u="none" strike="noStrike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BR" sz="800" u="none" strike="noStrike">
                          <a:effectLst/>
                        </a:rPr>
                        <a:t> </a:t>
                      </a:r>
                      <a:endParaRPr lang="en-BR" sz="800" b="0" i="0" u="none" strike="noStrike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856963"/>
                  </a:ext>
                </a:extLst>
              </a:tr>
              <a:tr h="134465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BR" sz="700" u="none" strike="noStrike" dirty="0">
                          <a:effectLst/>
                        </a:rPr>
                        <a:t> </a:t>
                      </a:r>
                      <a:endParaRPr lang="en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BR" sz="700" u="none" strike="noStrike">
                          <a:effectLst/>
                        </a:rPr>
                        <a:t> 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Metas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Metas</a:t>
                      </a:r>
                      <a:endParaRPr lang="en-US" sz="7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ABRIL 23</a:t>
                      </a:r>
                      <a:endParaRPr lang="en-US" sz="7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MAIO 23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JUNHO 23 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JULHO 23 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AGOSTO 23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OUTUBRO 23</a:t>
                      </a:r>
                      <a:endParaRPr lang="en-US" sz="7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0207241"/>
                  </a:ext>
                </a:extLst>
              </a:tr>
              <a:tr h="142869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 err="1">
                          <a:effectLst/>
                        </a:rPr>
                        <a:t>Indicador</a:t>
                      </a:r>
                      <a:endParaRPr lang="en-US" sz="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none" strike="noStrike">
                          <a:effectLst/>
                        </a:rPr>
                        <a:t>Frequência</a:t>
                      </a:r>
                      <a:endParaRPr lang="en-US" sz="8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800" u="none" strike="noStrike">
                          <a:effectLst/>
                        </a:rPr>
                        <a:t>6</a:t>
                      </a:r>
                      <a:endParaRPr lang="en-BR" sz="8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800" u="none" strike="noStrike" dirty="0">
                          <a:effectLst/>
                        </a:rPr>
                        <a:t>12</a:t>
                      </a:r>
                      <a:endParaRPr lang="en-BR" sz="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4174905"/>
                  </a:ext>
                </a:extLst>
              </a:tr>
              <a:tr h="142869">
                <a:tc gridSpan="2">
                  <a:txBody>
                    <a:bodyPr/>
                    <a:lstStyle/>
                    <a:p>
                      <a:pPr algn="l" fontAlgn="t"/>
                      <a:r>
                        <a:rPr lang="en-B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 </a:t>
                      </a:r>
                    </a:p>
                  </a:txBody>
                  <a:tcPr marL="6303" marR="6303" marT="6303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BR" sz="12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 </a:t>
                      </a:r>
                    </a:p>
                  </a:txBody>
                  <a:tcPr marL="6303" marR="6303" marT="6303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meses (</a:t>
                      </a:r>
                      <a:r>
                        <a:rPr lang="en-US" sz="10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junho</a:t>
                      </a: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 23)</a:t>
                      </a: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meses (dez23)</a:t>
                      </a:r>
                    </a:p>
                  </a:txBody>
                  <a:tcPr marL="6303" marR="6303" marT="6303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9707049"/>
                  </a:ext>
                </a:extLst>
              </a:tr>
              <a:tr h="504243">
                <a:tc>
                  <a:txBody>
                    <a:bodyPr/>
                    <a:lstStyle/>
                    <a:p>
                      <a:pPr algn="r" fontAlgn="ctr"/>
                      <a:r>
                        <a:rPr lang="en-BR" sz="700" u="none" strike="noStrike">
                          <a:effectLst/>
                        </a:rPr>
                        <a:t>1</a:t>
                      </a:r>
                      <a:endParaRPr lang="en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 dirty="0">
                          <a:effectLst/>
                        </a:rPr>
                        <a:t>% de </a:t>
                      </a:r>
                      <a:r>
                        <a:rPr lang="en-US" sz="700" u="none" strike="noStrike" dirty="0" err="1">
                          <a:effectLst/>
                        </a:rPr>
                        <a:t>terminologias</a:t>
                      </a:r>
                      <a:r>
                        <a:rPr lang="en-US" sz="700" u="none" strike="noStrike" dirty="0">
                          <a:effectLst/>
                        </a:rPr>
                        <a:t> e </a:t>
                      </a:r>
                      <a:r>
                        <a:rPr lang="en-US" sz="700" u="none" strike="noStrike" dirty="0" err="1">
                          <a:effectLst/>
                        </a:rPr>
                        <a:t>domínios</a:t>
                      </a:r>
                      <a:r>
                        <a:rPr lang="en-US" sz="700" u="none" strike="noStrike" dirty="0">
                          <a:effectLst/>
                        </a:rPr>
                        <a:t> </a:t>
                      </a:r>
                      <a:r>
                        <a:rPr lang="en-US" sz="700" u="none" strike="noStrike" dirty="0" err="1">
                          <a:effectLst/>
                        </a:rPr>
                        <a:t>locais</a:t>
                      </a:r>
                      <a:r>
                        <a:rPr lang="en-US" sz="700" u="none" strike="noStrike" dirty="0">
                          <a:effectLst/>
                        </a:rPr>
                        <a:t> do </a:t>
                      </a:r>
                      <a:r>
                        <a:rPr lang="en-US" sz="700" u="none" strike="noStrike" dirty="0" err="1">
                          <a:effectLst/>
                        </a:rPr>
                        <a:t>bloco</a:t>
                      </a:r>
                      <a:r>
                        <a:rPr lang="en-US" sz="700" u="none" strike="noStrike" dirty="0">
                          <a:effectLst/>
                        </a:rPr>
                        <a:t> </a:t>
                      </a:r>
                      <a:r>
                        <a:rPr lang="en-US" sz="700" u="none" strike="noStrike" dirty="0" err="1">
                          <a:effectLst/>
                        </a:rPr>
                        <a:t>imunização</a:t>
                      </a:r>
                      <a:r>
                        <a:rPr lang="en-US" sz="700" u="none" strike="noStrike" dirty="0">
                          <a:effectLst/>
                        </a:rPr>
                        <a:t> e </a:t>
                      </a:r>
                      <a:r>
                        <a:rPr lang="en-US" sz="700" u="none" strike="noStrike" dirty="0" err="1">
                          <a:effectLst/>
                        </a:rPr>
                        <a:t>mapeamentos</a:t>
                      </a:r>
                      <a:r>
                        <a:rPr lang="en-US" sz="700" u="none" strike="noStrike" dirty="0">
                          <a:effectLst/>
                        </a:rPr>
                        <a:t> (</a:t>
                      </a:r>
                      <a:r>
                        <a:rPr lang="en-US" sz="700" u="none" strike="noStrike" dirty="0" err="1">
                          <a:effectLst/>
                        </a:rPr>
                        <a:t>mapas</a:t>
                      </a:r>
                      <a:r>
                        <a:rPr lang="en-US" sz="700" u="none" strike="noStrike" dirty="0">
                          <a:effectLst/>
                        </a:rPr>
                        <a:t> de </a:t>
                      </a:r>
                      <a:r>
                        <a:rPr lang="en-US" sz="700" u="none" strike="noStrike" dirty="0" err="1">
                          <a:effectLst/>
                        </a:rPr>
                        <a:t>conceitos</a:t>
                      </a:r>
                      <a:r>
                        <a:rPr lang="en-US" sz="700" u="none" strike="noStrike" dirty="0">
                          <a:effectLst/>
                        </a:rPr>
                        <a:t>) para as </a:t>
                      </a:r>
                      <a:r>
                        <a:rPr lang="en-US" sz="700" u="none" strike="noStrike" dirty="0" err="1">
                          <a:effectLst/>
                        </a:rPr>
                        <a:t>terminologias</a:t>
                      </a:r>
                      <a:r>
                        <a:rPr lang="en-US" sz="700" u="none" strike="noStrike" dirty="0">
                          <a:effectLst/>
                        </a:rPr>
                        <a:t> do IPS </a:t>
                      </a:r>
                      <a:r>
                        <a:rPr lang="en-US" sz="700" u="none" strike="noStrike" dirty="0" err="1">
                          <a:effectLst/>
                        </a:rPr>
                        <a:t>carregados</a:t>
                      </a:r>
                      <a:r>
                        <a:rPr lang="en-US" sz="700" u="none" strike="noStrike" dirty="0">
                          <a:effectLst/>
                        </a:rPr>
                        <a:t> no </a:t>
                      </a:r>
                      <a:r>
                        <a:rPr lang="en-US" sz="700" u="none" strike="noStrike" dirty="0" err="1">
                          <a:effectLst/>
                        </a:rPr>
                        <a:t>serviço</a:t>
                      </a:r>
                      <a:r>
                        <a:rPr lang="en-US" sz="700" u="none" strike="noStrike" dirty="0">
                          <a:effectLst/>
                        </a:rPr>
                        <a:t> de </a:t>
                      </a:r>
                      <a:r>
                        <a:rPr lang="en-US" sz="700" u="none" strike="noStrike" dirty="0" err="1">
                          <a:effectLst/>
                        </a:rPr>
                        <a:t>terminologia</a:t>
                      </a:r>
                      <a:r>
                        <a:rPr lang="en-US" sz="700" u="none" strike="noStrike" dirty="0">
                          <a:effectLst/>
                        </a:rPr>
                        <a:t>   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 dirty="0">
                          <a:effectLst/>
                        </a:rPr>
                        <a:t>Mensal</a:t>
                      </a:r>
                      <a:endParaRPr 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 dirty="0">
                          <a:effectLst/>
                        </a:rPr>
                        <a:t>50</a:t>
                      </a:r>
                      <a:endParaRPr lang="en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 dirty="0">
                          <a:effectLst/>
                        </a:rPr>
                        <a:t>100</a:t>
                      </a:r>
                      <a:endParaRPr lang="en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 dirty="0">
                          <a:effectLst/>
                        </a:rPr>
                        <a:t>100,00%</a:t>
                      </a:r>
                      <a:endParaRPr lang="en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100,00%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100,00%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100,00%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100,00%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100,00%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1773248"/>
                  </a:ext>
                </a:extLst>
              </a:tr>
              <a:tr h="504243">
                <a:tc>
                  <a:txBody>
                    <a:bodyPr/>
                    <a:lstStyle/>
                    <a:p>
                      <a:pPr algn="r" fontAlgn="ctr"/>
                      <a:r>
                        <a:rPr lang="en-BR" sz="700" u="none" strike="noStrike">
                          <a:effectLst/>
                        </a:rPr>
                        <a:t>2</a:t>
                      </a:r>
                      <a:endParaRPr lang="en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% de terminologias e domínios locais do bloco exames e mapeamentos (mapas de conceitos) para as terminologias do IPS carregados no serviço de terminologia   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Mensal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50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15%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56%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77%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0626606"/>
                  </a:ext>
                </a:extLst>
              </a:tr>
              <a:tr h="504243">
                <a:tc>
                  <a:txBody>
                    <a:bodyPr/>
                    <a:lstStyle/>
                    <a:p>
                      <a:pPr algn="r" fontAlgn="ctr"/>
                      <a:r>
                        <a:rPr lang="en-BR" sz="700" u="none" strike="noStrike">
                          <a:effectLst/>
                        </a:rPr>
                        <a:t>2</a:t>
                      </a:r>
                      <a:endParaRPr lang="en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% de terminologias e domínios locais do bloco alergias e mapeamentos (mapas de conceitos) para as terminologias do IPS carregados no serviço de terminologia   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Mensal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50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83%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83%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94%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6779892"/>
                  </a:ext>
                </a:extLst>
              </a:tr>
              <a:tr h="386586">
                <a:tc>
                  <a:txBody>
                    <a:bodyPr/>
                    <a:lstStyle/>
                    <a:p>
                      <a:pPr algn="r" fontAlgn="ctr"/>
                      <a:r>
                        <a:rPr lang="en-BR" sz="700" u="none" strike="noStrike">
                          <a:effectLst/>
                        </a:rPr>
                        <a:t>3</a:t>
                      </a:r>
                      <a:endParaRPr lang="en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% de medicamentos do cadastro Hórus mapeados para a estrutura da OBM (VTM, VMP, VMPP, AMPP)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Mensal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50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22,80%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46,90%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90,56%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100,00%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100,00%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100,00%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2102639"/>
                  </a:ext>
                </a:extLst>
              </a:tr>
              <a:tr h="252121">
                <a:tc>
                  <a:txBody>
                    <a:bodyPr/>
                    <a:lstStyle/>
                    <a:p>
                      <a:pPr algn="r" fontAlgn="ctr"/>
                      <a:r>
                        <a:rPr lang="en-BR" sz="700" u="none" strike="noStrike">
                          <a:effectLst/>
                        </a:rPr>
                        <a:t>4</a:t>
                      </a:r>
                      <a:endParaRPr lang="en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% de perfis HL7/FHIR que implementam os blocos de imunização, exames e alergias definidos 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Mensal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40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30%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55%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9254261"/>
                  </a:ext>
                </a:extLst>
              </a:tr>
              <a:tr h="252121">
                <a:tc>
                  <a:txBody>
                    <a:bodyPr/>
                    <a:lstStyle/>
                    <a:p>
                      <a:pPr algn="r" fontAlgn="ctr"/>
                      <a:r>
                        <a:rPr lang="en-BR" sz="700" u="none" strike="noStrike">
                          <a:effectLst/>
                        </a:rPr>
                        <a:t>5</a:t>
                      </a:r>
                      <a:endParaRPr lang="en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% do Guia de Implementação do Brasil IPS especificado e aderente aos padrões HL7 FHIR IG IPS 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Mensal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20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2%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46%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53%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67%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84%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96%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5177401"/>
                  </a:ext>
                </a:extLst>
              </a:tr>
              <a:tr h="260525">
                <a:tc>
                  <a:txBody>
                    <a:bodyPr/>
                    <a:lstStyle/>
                    <a:p>
                      <a:pPr algn="r" fontAlgn="ctr"/>
                      <a:r>
                        <a:rPr lang="en-BR" sz="700" u="none" strike="noStrike">
                          <a:effectLst/>
                        </a:rPr>
                        <a:t>6</a:t>
                      </a:r>
                      <a:endParaRPr lang="en-BR" sz="7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Número de trabalhos científicos submetidos para publicação e/ou apresentação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700" u="none" strike="noStrike">
                          <a:effectLst/>
                        </a:rPr>
                        <a:t>Mensal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 dirty="0">
                          <a:effectLst/>
                        </a:rPr>
                        <a:t>0</a:t>
                      </a:r>
                      <a:endParaRPr lang="en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2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>
                          <a:effectLst/>
                        </a:rPr>
                        <a:t>100%</a:t>
                      </a:r>
                      <a:endParaRPr lang="en-BR" sz="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BR" sz="700" u="none" strike="noStrike" dirty="0">
                          <a:effectLst/>
                        </a:rPr>
                        <a:t>100%</a:t>
                      </a:r>
                      <a:endParaRPr lang="en-BR" sz="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03" marR="6303" marT="6303" marB="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1531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1804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738B7-B339-8CE4-562A-5270D4FE5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45DB75-77C6-82FA-55CE-C797A7E004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8D295D-452B-A29F-EA56-AEB952052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974" y="0"/>
            <a:ext cx="684205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259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B7CB0-58FA-35FF-0104-A1BA74BF7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6A9471-A1AF-7726-17AF-ABD8C58658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4F82CE-8EF4-37AA-A56E-9BB763B97D7E}"/>
              </a:ext>
            </a:extLst>
          </p:cNvPr>
          <p:cNvSpPr txBox="1"/>
          <p:nvPr/>
        </p:nvSpPr>
        <p:spPr>
          <a:xfrm>
            <a:off x="220287" y="4698475"/>
            <a:ext cx="870342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BR" dirty="0">
                <a:hlinkClick r:id="rId2"/>
              </a:rPr>
              <a:t>https://ips.gointerop.com/fhir/Patient/$summary?identifier=BR/FU967687&amp;language=en</a:t>
            </a:r>
            <a:endParaRPr lang="en-B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A50E6F-B274-F9BF-B8E7-C7689C1F2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098" y="72924"/>
            <a:ext cx="7772400" cy="37341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DF06E1-448C-3497-9C91-9A8708EE9D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596265"/>
            <a:ext cx="7772400" cy="39509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95DD4F-5787-5A3B-B0FD-05F347ADB4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807" y="445025"/>
            <a:ext cx="7772400" cy="4491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4C46142-DB24-1770-BDA5-CB03DF9863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800" y="776666"/>
            <a:ext cx="7772400" cy="35901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1586438-6B40-2F7C-5338-32A8875DCC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800" y="696208"/>
            <a:ext cx="7772400" cy="3751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12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EA031E-6BB9-BD9F-3819-9F72ABE2B5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554617"/>
            <a:ext cx="7772400" cy="4368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090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A26BA-CA63-9BAA-DF0C-BFF7FD12E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A6460-CB79-C6D9-BA9D-A26AAF47B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589291-45CC-47BA-9A6B-F26B3BF62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933430"/>
            <a:ext cx="5829300" cy="327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002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E8696-A276-37A4-C833-A08F9828D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CB4AF8-5DD3-83FE-9446-C667DE13F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6C8DD8-C339-A15A-4A90-FF8E8F7FB4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2257" y="510778"/>
            <a:ext cx="6715991" cy="377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168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Cronograma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77554"/>
            <a:ext cx="9143999" cy="788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Atividades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Registro de sistema;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Registro de participantes;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18625"/>
            <a:ext cx="9144000" cy="150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425" y="4125768"/>
            <a:ext cx="9144002" cy="797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Testes de Preparação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18469"/>
            <a:ext cx="9143998" cy="3516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Testes de conectividade</a:t>
            </a: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300" y="1785938"/>
            <a:ext cx="8153400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Casos de teste</a:t>
            </a: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788" y="1017725"/>
            <a:ext cx="8734425" cy="450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393</Words>
  <Application>Microsoft Macintosh PowerPoint</Application>
  <PresentationFormat>On-screen Show (16:9)</PresentationFormat>
  <Paragraphs>134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Simple Light</vt:lpstr>
      <vt:lpstr>RACSEL LACPASS</vt:lpstr>
      <vt:lpstr>PowerPoint Presentation</vt:lpstr>
      <vt:lpstr>PowerPoint Presentation</vt:lpstr>
      <vt:lpstr>PowerPoint Presentation</vt:lpstr>
      <vt:lpstr>Cronograma</vt:lpstr>
      <vt:lpstr>Atividades</vt:lpstr>
      <vt:lpstr>Testes de Preparação</vt:lpstr>
      <vt:lpstr>Testes de conectividade</vt:lpstr>
      <vt:lpstr>Casos de teste</vt:lpstr>
      <vt:lpstr>Avaliação</vt:lpstr>
      <vt:lpstr>Conclusão</vt:lpstr>
      <vt:lpstr>Indicadores Projeto IPS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RACSEL LACPASS</dc:title>
  <cp:lastModifiedBy>Beatriz de Faria Leao</cp:lastModifiedBy>
  <cp:revision>1</cp:revision>
  <dcterms:modified xsi:type="dcterms:W3CDTF">2023-11-10T12:57:00Z</dcterms:modified>
</cp:coreProperties>
</file>